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5143500" cx="9144000"/>
  <p:notesSz cx="6858000" cy="9144000"/>
  <p:embeddedFontLst>
    <p:embeddedFont>
      <p:font typeface="MedievalSharp"/>
      <p:regular r:id="rId86"/>
    </p:embeddedFont>
    <p:embeddedFont>
      <p:font typeface="ZCOOL KuaiLe"/>
      <p:regular r:id="rId87"/>
    </p:embeddedFont>
    <p:embeddedFont>
      <p:font typeface="Bungee Shade"/>
      <p:regular r:id="rId88"/>
    </p:embeddedFont>
    <p:embeddedFont>
      <p:font typeface="EB Garamond Regular"/>
      <p:bold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MedievalSharp-regular.fntdata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BungeeShade-regular.fntdata"/><Relationship Id="rId43" Type="http://schemas.openxmlformats.org/officeDocument/2006/relationships/slide" Target="slides/slide38.xml"/><Relationship Id="rId87" Type="http://schemas.openxmlformats.org/officeDocument/2006/relationships/font" Target="fonts/ZCOOLKuaiLe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EBGaramondRegular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EBGaramondRegular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096b0a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51096b0a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5e8df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5e8df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55e8dff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55e8dff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55e8dffd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55e8dffd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5e8dffd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55e8dffd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5e8dffd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5e8dff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7cd1978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27cd1978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2bd3a59c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2bd3a59c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7cd197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7cd197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55e8dffd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55e8dffd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5e8dffd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5e8dffd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27cd1978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27cd1978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5e8dffd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55e8dffd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5e8dffd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55e8dffd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55e8dffd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55e8dffd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555b3bc44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555b3bc44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55e8dffd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55e8dffd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56a3458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56a3458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27cd1978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27cd1978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2bd3a59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2bd3a59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56a3458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56a3458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56a3458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56a3458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51096b0a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51096b0a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55b3bc4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55b3bc4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555b3bc4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555b3bc4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555b3bc44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555b3bc44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555b3bc4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555b3bc4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555b3bc4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555b3bc4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63f82b17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63f82b17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63f82b17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63f82b17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63f82b17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63f82b17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56a34588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56a34588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56a34588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56a34588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51096b0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51096b0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56a34588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56a34588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27cd1978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27cd1978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27cd1978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27cd1978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27cd19789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27cd1978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27ecef17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27ecef17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27ecef17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27ecef17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27cd19789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27cd1978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27cd19789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27cd19789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27ecef17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27ecef17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27ecef17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27ecef17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51096b0a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51096b0a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29e24b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29e24b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2bd3a59c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2bd3a59c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29e24b10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29e24b1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29e24b1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29e24b1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2b758cd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2b758cd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2b758cd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2b758cd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2bd3a59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2bd3a59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2bd3a59c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2bd3a59c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2bd3a59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d2bd3a59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2bd3a59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2bd3a59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51096b0a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51096b0a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2bd3a59c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2bd3a59c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2bd3a59c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d2bd3a59c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2bd3a59c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2bd3a59c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2bd3a59c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d2bd3a59c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2bd3a59c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2bd3a59c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2bd3a59c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2bd3a59c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2bd3a59c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2bd3a59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2bd3a59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2bd3a59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2bd3a59c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2bd3a59c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2bd3a59c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2bd3a59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51096b0a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51096b0a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2bd3a59c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d2bd3a59c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2bd3a59c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2bd3a59c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2bd3a59c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2bd3a59c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2bd3a59c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2bd3a59c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2bd3a59c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2bd3a59c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2bd3a59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2bd3a59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2af7ec1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2af7ec1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2bd3a59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2bd3a59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2bd3a59c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2bd3a59c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2af7ec1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d2af7ec1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51096b0ae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51096b0ae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d2af7ec1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d2af7ec1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f95529d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f95529d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5.png"/><Relationship Id="rId13" Type="http://schemas.openxmlformats.org/officeDocument/2006/relationships/image" Target="../media/image15.gif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gif"/><Relationship Id="rId4" Type="http://schemas.openxmlformats.org/officeDocument/2006/relationships/image" Target="../media/image60.gif"/><Relationship Id="rId9" Type="http://schemas.openxmlformats.org/officeDocument/2006/relationships/image" Target="../media/image61.png"/><Relationship Id="rId5" Type="http://schemas.openxmlformats.org/officeDocument/2006/relationships/image" Target="../media/image58.gif"/><Relationship Id="rId6" Type="http://schemas.openxmlformats.org/officeDocument/2006/relationships/image" Target="../media/image53.gif"/><Relationship Id="rId7" Type="http://schemas.openxmlformats.org/officeDocument/2006/relationships/image" Target="../media/image55.gif"/><Relationship Id="rId8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19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88.png"/><Relationship Id="rId5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Relationship Id="rId5" Type="http://schemas.openxmlformats.org/officeDocument/2006/relationships/image" Target="../media/image1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7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101.png"/><Relationship Id="rId13" Type="http://schemas.openxmlformats.org/officeDocument/2006/relationships/image" Target="../media/image105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inecraft.gamepedia.com/Fox" TargetMode="External"/><Relationship Id="rId4" Type="http://schemas.openxmlformats.org/officeDocument/2006/relationships/hyperlink" Target="https://minecraft.gamepedia.com/Hoglin" TargetMode="External"/><Relationship Id="rId9" Type="http://schemas.openxmlformats.org/officeDocument/2006/relationships/image" Target="../media/image94.png"/><Relationship Id="rId15" Type="http://schemas.openxmlformats.org/officeDocument/2006/relationships/image" Target="../media/image107.png"/><Relationship Id="rId14" Type="http://schemas.openxmlformats.org/officeDocument/2006/relationships/image" Target="../media/image108.png"/><Relationship Id="rId16" Type="http://schemas.openxmlformats.org/officeDocument/2006/relationships/image" Target="../media/image102.png"/><Relationship Id="rId5" Type="http://schemas.openxmlformats.org/officeDocument/2006/relationships/hyperlink" Target="https://minecraft.gamepedia.com/Zombified_piglin" TargetMode="External"/><Relationship Id="rId6" Type="http://schemas.openxmlformats.org/officeDocument/2006/relationships/image" Target="../media/image98.png"/><Relationship Id="rId7" Type="http://schemas.openxmlformats.org/officeDocument/2006/relationships/image" Target="../media/image93.png"/><Relationship Id="rId8" Type="http://schemas.openxmlformats.org/officeDocument/2006/relationships/image" Target="../media/image10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24.png"/><Relationship Id="rId6" Type="http://schemas.openxmlformats.org/officeDocument/2006/relationships/image" Target="../media/image115.png"/><Relationship Id="rId7" Type="http://schemas.openxmlformats.org/officeDocument/2006/relationships/image" Target="../media/image111.png"/><Relationship Id="rId8" Type="http://schemas.openxmlformats.org/officeDocument/2006/relationships/image" Target="../media/image1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1.png"/><Relationship Id="rId4" Type="http://schemas.openxmlformats.org/officeDocument/2006/relationships/image" Target="../media/image12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Relationship Id="rId5" Type="http://schemas.openxmlformats.org/officeDocument/2006/relationships/image" Target="../media/image1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6.png"/><Relationship Id="rId4" Type="http://schemas.openxmlformats.org/officeDocument/2006/relationships/image" Target="../media/image132.png"/><Relationship Id="rId5" Type="http://schemas.openxmlformats.org/officeDocument/2006/relationships/image" Target="../media/image1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inecraft.gamepedia.com/Egg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9.png"/><Relationship Id="rId4" Type="http://schemas.openxmlformats.org/officeDocument/2006/relationships/image" Target="../media/image147.png"/><Relationship Id="rId5" Type="http://schemas.openxmlformats.org/officeDocument/2006/relationships/image" Target="../media/image145.png"/><Relationship Id="rId6" Type="http://schemas.openxmlformats.org/officeDocument/2006/relationships/image" Target="../media/image1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0.png"/><Relationship Id="rId4" Type="http://schemas.openxmlformats.org/officeDocument/2006/relationships/image" Target="../media/image140.png"/><Relationship Id="rId5" Type="http://schemas.openxmlformats.org/officeDocument/2006/relationships/image" Target="../media/image143.png"/><Relationship Id="rId6" Type="http://schemas.openxmlformats.org/officeDocument/2006/relationships/image" Target="../media/image134.png"/><Relationship Id="rId7" Type="http://schemas.openxmlformats.org/officeDocument/2006/relationships/image" Target="../media/image1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2.png"/><Relationship Id="rId4" Type="http://schemas.openxmlformats.org/officeDocument/2006/relationships/image" Target="../media/image157.png"/><Relationship Id="rId5" Type="http://schemas.openxmlformats.org/officeDocument/2006/relationships/image" Target="../media/image152.png"/><Relationship Id="rId6" Type="http://schemas.openxmlformats.org/officeDocument/2006/relationships/image" Target="../media/image1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3.png"/><Relationship Id="rId4" Type="http://schemas.openxmlformats.org/officeDocument/2006/relationships/image" Target="../media/image141.png"/><Relationship Id="rId5" Type="http://schemas.openxmlformats.org/officeDocument/2006/relationships/image" Target="../media/image149.png"/><Relationship Id="rId6" Type="http://schemas.openxmlformats.org/officeDocument/2006/relationships/image" Target="../media/image151.png"/><Relationship Id="rId7" Type="http://schemas.openxmlformats.org/officeDocument/2006/relationships/image" Target="../media/image161.png"/><Relationship Id="rId8" Type="http://schemas.openxmlformats.org/officeDocument/2006/relationships/image" Target="../media/image1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6.png"/><Relationship Id="rId4" Type="http://schemas.openxmlformats.org/officeDocument/2006/relationships/image" Target="../media/image150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4.png"/><Relationship Id="rId4" Type="http://schemas.openxmlformats.org/officeDocument/2006/relationships/image" Target="../media/image148.png"/><Relationship Id="rId5" Type="http://schemas.openxmlformats.org/officeDocument/2006/relationships/image" Target="../media/image162.png"/><Relationship Id="rId6" Type="http://schemas.openxmlformats.org/officeDocument/2006/relationships/image" Target="../media/image1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95.png"/><Relationship Id="rId6" Type="http://schemas.openxmlformats.org/officeDocument/2006/relationships/image" Target="../media/image1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8.png"/><Relationship Id="rId4" Type="http://schemas.openxmlformats.org/officeDocument/2006/relationships/image" Target="../media/image173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7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15" Type="http://schemas.openxmlformats.org/officeDocument/2006/relationships/image" Target="../media/image5.png"/><Relationship Id="rId14" Type="http://schemas.openxmlformats.org/officeDocument/2006/relationships/image" Target="../media/image17.png"/><Relationship Id="rId17" Type="http://schemas.openxmlformats.org/officeDocument/2006/relationships/image" Target="../media/image32.png"/><Relationship Id="rId16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18" Type="http://schemas.openxmlformats.org/officeDocument/2006/relationships/image" Target="../media/image44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8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7.png"/><Relationship Id="rId4" Type="http://schemas.openxmlformats.org/officeDocument/2006/relationships/image" Target="../media/image19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87.png"/><Relationship Id="rId4" Type="http://schemas.openxmlformats.org/officeDocument/2006/relationships/image" Target="../media/image19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hyperlink" Target="mailto:akasouit@gmail.com" TargetMode="External"/><Relationship Id="rId4" Type="http://schemas.openxmlformats.org/officeDocument/2006/relationships/image" Target="../media/image185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5.png"/><Relationship Id="rId4" Type="http://schemas.openxmlformats.org/officeDocument/2006/relationships/image" Target="../media/image188.png"/><Relationship Id="rId5" Type="http://schemas.openxmlformats.org/officeDocument/2006/relationships/image" Target="../media/image1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MINECRAFT WIKI 2.0!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06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ADAM AND ARJUN</a:t>
            </a:r>
            <a:endParaRPr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Parrots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389600"/>
            <a:ext cx="3546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5 different designs.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fed seeds, parrots will tame with no collar.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tamed, make it stand up, and try to push it to make it go on your shoulder.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Found in any type of jungle.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about to drown, can fly out of the water.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challenge about taming one it how to get it down, they even fly on top of mega trees!!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Unfortunately</a:t>
            </a:r>
            <a:r>
              <a:rPr lang="en"/>
              <a:t>, you can’t breed parrots and also no such thing as a parrot baby or egg.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6hp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And best of all, </a:t>
            </a:r>
            <a:r>
              <a:rPr lang="en"/>
              <a:t>parrots</a:t>
            </a:r>
            <a:r>
              <a:rPr lang="en"/>
              <a:t> dance to jukeboxes when tamed!!!</a:t>
            </a:r>
            <a:endParaRPr/>
          </a:p>
        </p:txBody>
      </p:sp>
      <p:pic>
        <p:nvPicPr>
          <p:cNvPr descr="Blue Parrot.png"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101100"/>
            <a:ext cx="1428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Parrot.png"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075" y="101113"/>
            <a:ext cx="1428750" cy="2400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yan Parrot.png"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4525" y="171450"/>
            <a:ext cx="1428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y Parrot.png"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725" y="2363200"/>
            <a:ext cx="1428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Parrot.png"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5375" y="2501400"/>
            <a:ext cx="1428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Red Parrot.png" id="147" name="Google Shape;14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75" y="2224225"/>
            <a:ext cx="834075" cy="112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Blue Parrot.png" id="148" name="Google Shape;14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52350" y="2414913"/>
            <a:ext cx="834075" cy="112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Green Parrot.png" id="149" name="Google Shape;14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4125" y="3892375"/>
            <a:ext cx="924475" cy="125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Cyan Parrot.png" id="150" name="Google Shape;15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7150" y="3892375"/>
            <a:ext cx="924475" cy="1251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Gray Parrot.png" id="151" name="Google Shape;15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32013" y="3034538"/>
            <a:ext cx="985725" cy="1334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cing Green Parrot.gif" id="152" name="Google Shape;15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08450" y="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176925"/>
            <a:ext cx="2808000" cy="11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Mules and Donkeys</a:t>
            </a:r>
            <a:endParaRPr sz="34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Doesn’t have an exact hp value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saddled, and can have an attached chest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Mules can’t be breed while donkeys can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Mules are spawned through the breeding of a tamed donkey and a horse </a:t>
            </a:r>
            <a:endParaRPr/>
          </a:p>
        </p:txBody>
      </p:sp>
      <p:pic>
        <p:nvPicPr>
          <p:cNvPr descr="Donkey.png"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50" y="333375"/>
            <a:ext cx="19050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Donkey.png"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325" y="821450"/>
            <a:ext cx="1905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dled Chested Donkey.png"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600" y="2502225"/>
            <a:ext cx="19050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dled Chested Mule.png"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252" y="1098452"/>
            <a:ext cx="1577297" cy="18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Rabbits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755700"/>
            <a:ext cx="8521800" cy="4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3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Height: 0.5 Blocks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Width: 0.4 Blocks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FFFFF"/>
                </a:highlight>
              </a:rPr>
              <a:t>Spawning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Grass block, snow, or sand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FFFFF"/>
                </a:highlight>
              </a:rPr>
              <a:t>Breeding</a:t>
            </a:r>
            <a:endParaRPr sz="13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Can be bred with carrot or golden carrot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Will follow players holding a carrot, golden carrot, or a dandelion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FFFFF"/>
                </a:highlight>
              </a:rPr>
              <a:t>Special Properties</a:t>
            </a:r>
            <a:endParaRPr sz="13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Has a form called the Killer Bunny(See hostile mobs)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If named Toast with a name tag, it will retexture into a white bunny with black spots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Salt &amp; Pepper Rabbit.png"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900" y="0"/>
            <a:ext cx="1213200" cy="142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ller Bunny.png"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00" y="-252900"/>
            <a:ext cx="14287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own Rabbit.png"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575" y="0"/>
            <a:ext cx="1213200" cy="142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bino Rabbit.png"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125" y="1314300"/>
            <a:ext cx="14287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Rabbit.png" id="173" name="Google Shape;17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7775" y="1423500"/>
            <a:ext cx="14287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&amp; White Rabbit.png" id="174" name="Google Shape;1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4850" y="1423500"/>
            <a:ext cx="14287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 Rabbit.png" id="175" name="Google Shape;17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225" y="3099900"/>
            <a:ext cx="14287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Brown Rabbit.png" id="176" name="Google Shape;17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11125" y="314175"/>
            <a:ext cx="7620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1502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23525" y="656925"/>
            <a:ext cx="8312100" cy="4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15-30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Height 1.6 blocks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Width 1.4 blocks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9F9F9"/>
                </a:highlight>
              </a:rPr>
              <a:t>Spawning</a:t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Plains,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Savanna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, and villages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9F9F9"/>
                </a:highlight>
              </a:rPr>
              <a:t>Breeding</a:t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Can be bred with hay bale, apple, golden carrot, and wheat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Will follow a player carrying a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hay bale, apple, golden carrot,sugar, or wheat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9F9F9"/>
                </a:highlight>
              </a:rPr>
              <a:t>Special Properties</a:t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Can wear horse armor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Can be tamed by a player and ridden with a saddle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00" y="0"/>
            <a:ext cx="5734201" cy="2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Strider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389600"/>
            <a:ext cx="3833400" cy="3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Striders an be saddled and </a:t>
            </a:r>
            <a:r>
              <a:rPr lang="en" sz="1300"/>
              <a:t>ridden</a:t>
            </a:r>
            <a:r>
              <a:rPr lang="en" sz="1300"/>
              <a:t> with </a:t>
            </a:r>
            <a:r>
              <a:rPr lang="en" sz="1300"/>
              <a:t>Warped</a:t>
            </a:r>
            <a:r>
              <a:rPr lang="en" sz="1300"/>
              <a:t> fungi on a stick.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When in lava, the player nor the strider will take damage. Also, if in lava, will stop shivering and will turn red and warm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When out of lava, turns purple and starts shaking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is no way to get the saddle from a strider back unless you kill it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Sometimes, you </a:t>
            </a:r>
            <a:r>
              <a:rPr lang="en" sz="1300"/>
              <a:t>i'll</a:t>
            </a:r>
            <a:r>
              <a:rPr lang="en" sz="1300"/>
              <a:t> find zombified piglins of striders called strider </a:t>
            </a:r>
            <a:r>
              <a:rPr lang="en" sz="1300"/>
              <a:t>jockey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Also, baby striders often ride on their mom’s back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20 hp on Java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15 hp on bedrock</a:t>
            </a:r>
            <a:endParaRPr sz="1300"/>
          </a:p>
        </p:txBody>
      </p:sp>
      <p:pic>
        <p:nvPicPr>
          <p:cNvPr descr="Strider JE2 BE2.gif"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225" y="606600"/>
            <a:ext cx="14287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dled Strider BE2.gif"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25" y="2287400"/>
            <a:ext cx="14287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ider JE2 BE2.gif"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950" y="897275"/>
            <a:ext cx="9525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dled Strider Shiver BE2.gif"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75" y="2754975"/>
            <a:ext cx="14287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ider Shiver BE2.gif"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3275" y="3386875"/>
            <a:ext cx="9525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3450" y="1389600"/>
            <a:ext cx="8667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1550" y="840125"/>
            <a:ext cx="10001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Squid and Glow Squid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0645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22222"/>
                </a:solidFill>
              </a:rPr>
              <a:t>In Bedrock Edition:</a:t>
            </a:r>
            <a:endParaRPr b="1"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22222"/>
                </a:solidFill>
              </a:rPr>
              <a:t>Adult:</a:t>
            </a:r>
            <a:endParaRPr b="1"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</a:rPr>
              <a:t>Height: 0.95 blocks</a:t>
            </a:r>
            <a:endParaRPr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</a:rPr>
              <a:t>Width: 0.95 blocks</a:t>
            </a:r>
            <a:endParaRPr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222222"/>
                </a:solidFill>
              </a:rPr>
              <a:t>Baby:</a:t>
            </a:r>
            <a:endParaRPr b="1"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</a:rPr>
              <a:t>Height: 0.475 blocks</a:t>
            </a:r>
            <a:endParaRPr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</a:rPr>
              <a:t>Width: 0.475 blocks</a:t>
            </a:r>
            <a:endParaRPr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UP COMING IN 1.17 Caves and Cliffs </a:t>
            </a:r>
            <a:endParaRPr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00" y="445750"/>
            <a:ext cx="23812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550" y="2698900"/>
            <a:ext cx="1495600" cy="15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850" y="482188"/>
            <a:ext cx="2310907" cy="2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350" y="3083100"/>
            <a:ext cx="14287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Mooshroom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50">
                <a:solidFill>
                  <a:srgbClr val="222222"/>
                </a:solidFill>
                <a:highlight>
                  <a:srgbClr val="FFFFFF"/>
                </a:highlight>
              </a:rPr>
              <a:t>Adult:</a:t>
            </a:r>
            <a:endParaRPr b="1"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Height: 1.3 Blocks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Width: 0.9 Blocks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50">
                <a:solidFill>
                  <a:srgbClr val="222222"/>
                </a:solidFill>
                <a:highlight>
                  <a:srgbClr val="FFFFFF"/>
                </a:highlight>
              </a:rPr>
              <a:t>Baby:</a:t>
            </a:r>
            <a:endParaRPr b="1"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Height: 0.65 Blocks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Width: 0.45 Blocks</a:t>
            </a:r>
            <a:endParaRPr b="1" sz="950">
              <a:solidFill>
                <a:srgbClr val="222222"/>
              </a:solidFill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925" y="301755"/>
            <a:ext cx="2041225" cy="27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425" y="1311300"/>
            <a:ext cx="9525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725" y="3966600"/>
            <a:ext cx="8191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-11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Axolotl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681925"/>
            <a:ext cx="3381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14 hp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Height:0.6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Width:1.3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Spawning</a:t>
            </a:r>
            <a:endParaRPr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Spawns in underground bodies of water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Special Properties</a:t>
            </a:r>
            <a:endParaRPr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Can be put in a bucket or on a leash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Attack strength 2, attacks drowned, elder </a:t>
            </a:r>
            <a:r>
              <a:rPr lang="en">
                <a:solidFill>
                  <a:schemeClr val="dk1"/>
                </a:solidFill>
              </a:rPr>
              <a:t>guardian</a:t>
            </a:r>
            <a:r>
              <a:rPr lang="en">
                <a:solidFill>
                  <a:schemeClr val="dk1"/>
                </a:solidFill>
              </a:rPr>
              <a:t>, and guardian when tamed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May “play dead” when at low hp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When swimming near a player gives speed and regen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Dies after 5 minutes on land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UP COMING IN 1.17 Caves and Cliffs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25" y="779850"/>
            <a:ext cx="1428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xolotl Hovering in Water (blue) JE2.png"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825" y="1800137"/>
            <a:ext cx="1631084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2440500" y="2019600"/>
            <a:ext cx="42630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Neutral Mobs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-139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615950"/>
            <a:ext cx="8832300" cy="4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8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Height: 0.85 Blocks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Width: 0.6 Blocks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Spawning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Spawns in forests, snowy taiga, and taiga biomes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Special Properties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Can be tamed with bones to become a dog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hit, or encounters a sheep or fox, it becomes angry and hits the thing it is angry at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Tamed </a:t>
            </a:r>
            <a:r>
              <a:rPr lang="en" sz="1300">
                <a:solidFill>
                  <a:srgbClr val="000000"/>
                </a:solidFill>
              </a:rPr>
              <a:t>wolves collar color can be changed with dye</a:t>
            </a:r>
            <a:r>
              <a:rPr lang="en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Breeding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Tamed wolves can be bred with meat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Untamed wolves cannot enter breed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descr="Tamed Wolf with Brown Collar.png"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1902400" cy="1838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lf.png"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800" y="2881350"/>
            <a:ext cx="1902400" cy="1750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ry Wolf.png"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700" y="695075"/>
            <a:ext cx="142875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ting Tamed Baby Wolf.png"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875" y="615950"/>
            <a:ext cx="1112100" cy="88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Angry Wolf.png" id="239" name="Google Shape;2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6575" y="1838975"/>
            <a:ext cx="8382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Wolf.png" id="240" name="Google Shape;24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9563" y="3823050"/>
            <a:ext cx="1096437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5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MINECRAFT MOBS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ancing Green Parrot.gif"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300" y="2571750"/>
            <a:ext cx="457950" cy="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-223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620875"/>
            <a:ext cx="8832300" cy="45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15-30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Height: 1.87 Blocks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Width: 0.9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Spawning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Mountains </a:t>
            </a:r>
            <a:r>
              <a:rPr lang="en" sz="1300">
                <a:solidFill>
                  <a:srgbClr val="222222"/>
                </a:solidFill>
              </a:rPr>
              <a:t>and</a:t>
            </a:r>
            <a:r>
              <a:rPr lang="en" sz="1300">
                <a:solidFill>
                  <a:srgbClr val="222222"/>
                </a:solidFill>
              </a:rPr>
              <a:t> </a:t>
            </a:r>
            <a:r>
              <a:rPr lang="en" sz="1300">
                <a:solidFill>
                  <a:srgbClr val="222222"/>
                </a:solidFill>
              </a:rPr>
              <a:t>savanna, and leashed by the wandering Trader</a:t>
            </a:r>
            <a:endParaRPr sz="1300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Breeding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Can be bred with hay bales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Will follow a player carrying hay bales or wheat</a:t>
            </a:r>
            <a:endParaRPr sz="1300">
              <a:solidFill>
                <a:srgbClr val="222222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Special Properties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Can be ridden on with a carpet but without control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A player can put a chest on it with or without items in it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A llama with a chest cannot despawn</a:t>
            </a:r>
            <a:endParaRPr sz="1300">
              <a:solidFill>
                <a:srgbClr val="222222"/>
              </a:solidFill>
            </a:endParaRPr>
          </a:p>
        </p:txBody>
      </p:sp>
      <p:pic>
        <p:nvPicPr>
          <p:cNvPr descr="Creamy Llama with Chest.png"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200" y="-139025"/>
            <a:ext cx="14287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own Trader Llama.png"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525" y="936450"/>
            <a:ext cx="14287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 Carpeted Llama.png" id="249" name="Google Shape;2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575" y="2952625"/>
            <a:ext cx="14287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419300" y="-2517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Enderman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0" y="504000"/>
            <a:ext cx="9144000" cy="4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40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Normal: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Height: 2.9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Width: 0.6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Angry: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Height: 3.25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Width: 0.6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 </a:t>
            </a:r>
            <a:r>
              <a:rPr lang="en" sz="1300" u="sng">
                <a:solidFill>
                  <a:srgbClr val="222222"/>
                </a:solidFill>
              </a:rPr>
              <a:t>Spawning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Overworld: Light level of 7 or less.</a:t>
            </a:r>
            <a:endParaRPr sz="1300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Nether:</a:t>
            </a:r>
            <a:endParaRPr sz="1300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Nether Wastes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Warped Forest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Soul Sand Valley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End: Light Level of 11 or less</a:t>
            </a:r>
            <a:endParaRPr sz="1300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Special Properties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Will become hostile if you look it in the eye, unless you are wearing a pumpkin head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Can teleport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Does 8 damage per hit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</p:txBody>
      </p:sp>
      <p:pic>
        <p:nvPicPr>
          <p:cNvPr descr="Enderman.png"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150" y="-6987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derman BE.png"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925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derman | Minecraft Wiki | Fandom" id="258" name="Google Shape;2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825" y="353875"/>
            <a:ext cx="2287400" cy="22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Zombified piglin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like a cross between a zombie and a piglin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fights when is hit, and the whole group will attack.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Sometimes spawn on striders with a </a:t>
            </a:r>
            <a:r>
              <a:rPr lang="en"/>
              <a:t>warped</a:t>
            </a:r>
            <a:r>
              <a:rPr lang="en"/>
              <a:t> fungi on a stick and a saddle. </a:t>
            </a:r>
            <a:endParaRPr/>
          </a:p>
        </p:txBody>
      </p:sp>
      <p:pic>
        <p:nvPicPr>
          <p:cNvPr descr="Zombified Piglin BE6.png"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50" y="935175"/>
            <a:ext cx="14287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fied Piglin BE5.png"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700" y="2388500"/>
            <a:ext cx="9715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625" y="321975"/>
            <a:ext cx="2117500" cy="2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Behavior</a:t>
            </a:r>
            <a:endParaRPr b="1"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Neutral (light &gt;11)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Hostile (light ≤11)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</a:rPr>
              <a:t>Attack strength</a:t>
            </a:r>
            <a:endParaRPr b="1"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Easy: 2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Normal: 2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Hard: 3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800" y="555600"/>
            <a:ext cx="4339950" cy="33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 Golem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100 hp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Hostile when hit or when you hit a villager in it’s village.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Automatically</a:t>
            </a:r>
            <a:r>
              <a:rPr lang="en"/>
              <a:t> attacks zombies, skeletons, magma cubes, spiders, zombie villagers, and more!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more you hit an Iron Golem, the more cracks will show on it (Java only)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made by placing 4 iron blocks on a cross and a jack-o-lantern at the top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Summoned Iron Golems will remain passive to the player</a:t>
            </a:r>
            <a:endParaRPr/>
          </a:p>
        </p:txBody>
      </p:sp>
      <p:pic>
        <p:nvPicPr>
          <p:cNvPr descr="Iron Golem.png"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000" y="2110475"/>
            <a:ext cx="14287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on Golem Cracked Low.png"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700" y="2457450"/>
            <a:ext cx="14287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on Golem Cracked Medium.png"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500" y="75825"/>
            <a:ext cx="14287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on Golem Cracked High.png" id="284" name="Google Shape;2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8925" y="0"/>
            <a:ext cx="136795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Piglin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16 hp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Neutral only to players wearing  a piece of golden </a:t>
            </a:r>
            <a:r>
              <a:rPr lang="en"/>
              <a:t>armor</a:t>
            </a:r>
            <a:r>
              <a:rPr lang="en"/>
              <a:t>, or else, will become hostile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</a:t>
            </a:r>
            <a:r>
              <a:rPr lang="en"/>
              <a:t>bartered</a:t>
            </a:r>
            <a:r>
              <a:rPr lang="en"/>
              <a:t> with with gold ingots.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in the overworld, will start shaking and will turn into a zombified piglin.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Any nearby </a:t>
            </a:r>
            <a:r>
              <a:rPr lang="en"/>
              <a:t>storage</a:t>
            </a:r>
            <a:r>
              <a:rPr lang="en"/>
              <a:t> spaces opened will </a:t>
            </a:r>
            <a:r>
              <a:rPr lang="en"/>
              <a:t>tiger</a:t>
            </a:r>
            <a:r>
              <a:rPr lang="en"/>
              <a:t> </a:t>
            </a:r>
            <a:r>
              <a:rPr lang="en"/>
              <a:t>piglets</a:t>
            </a:r>
            <a:endParaRPr/>
          </a:p>
        </p:txBody>
      </p:sp>
      <p:pic>
        <p:nvPicPr>
          <p:cNvPr descr="Piglin.png"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50" y="366475"/>
            <a:ext cx="19050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Piglin.png"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950" y="2217300"/>
            <a:ext cx="1143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Goat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Health: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10xp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Height: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0.9 Blocks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Width: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0.65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Spawn: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Mountains and Snowy Slopes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UP COMING IN 1.17 Caves and Cliffs </a:t>
            </a:r>
            <a:endParaRPr b="1" sz="1300">
              <a:solidFill>
                <a:srgbClr val="666666"/>
              </a:solidFill>
              <a:highlight>
                <a:srgbClr val="F9F9F9"/>
              </a:highlight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377300"/>
            <a:ext cx="2293050" cy="24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350" y="2499250"/>
            <a:ext cx="1461425" cy="15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Bear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Health: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30</a:t>
            </a:r>
            <a:r>
              <a:rPr lang="en"/>
              <a:t>xp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Height: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1.4 Blocks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Width: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1.3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b="1" lang="en" sz="1300">
                <a:solidFill>
                  <a:srgbClr val="666666"/>
                </a:solidFill>
                <a:highlight>
                  <a:srgbClr val="F9F9F9"/>
                </a:highlight>
              </a:rPr>
              <a:t>Spawn:</a:t>
            </a:r>
            <a:r>
              <a:rPr lang="en" sz="1300">
                <a:solidFill>
                  <a:srgbClr val="666666"/>
                </a:solidFill>
                <a:highlight>
                  <a:srgbClr val="F9F9F9"/>
                </a:highlight>
              </a:rPr>
              <a:t> Snowy Tundra, Ice Spikes, Iceburg</a:t>
            </a:r>
            <a:endParaRPr sz="1300">
              <a:solidFill>
                <a:srgbClr val="666666"/>
              </a:solidFill>
              <a:highlight>
                <a:srgbClr val="F9F9F9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666666"/>
              </a:solidFill>
              <a:highlight>
                <a:srgbClr val="F9F9F9"/>
              </a:highlight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550" y="179850"/>
            <a:ext cx="2618225" cy="26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750" y="27980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2512500" y="2193900"/>
            <a:ext cx="4119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Hostile Mobs</a:t>
            </a:r>
            <a:endParaRPr sz="5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269775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 and strays</a:t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299175" y="878000"/>
            <a:ext cx="38460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20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Height: 1.99 Blocks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Width: 0.6 Blocks</a:t>
            </a:r>
            <a:endParaRPr sz="1300" u="sng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Spawning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Overworld: Light level of 7 or less.</a:t>
            </a:r>
            <a:endParaRPr sz="1300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Nether:</a:t>
            </a:r>
            <a:endParaRPr sz="1300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Nether Fortress</a:t>
            </a:r>
            <a:endParaRPr sz="1300">
              <a:solidFill>
                <a:srgbClr val="222222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Soul Sand Valley</a:t>
            </a:r>
            <a:endParaRPr sz="1300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Drops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0-2 bones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0-2 arrows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Has chance of dropping gear</a:t>
            </a:r>
            <a:endParaRPr sz="1300">
              <a:solidFill>
                <a:srgbClr val="222222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Special Properties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Does 1-3 dmg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Shoots with a bow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Can spawn with gear                      </a:t>
            </a:r>
            <a:endParaRPr sz="1300">
              <a:solidFill>
                <a:srgbClr val="222222"/>
              </a:solidFill>
            </a:endParaRPr>
          </a:p>
        </p:txBody>
      </p:sp>
      <p:pic>
        <p:nvPicPr>
          <p:cNvPr descr="Skeleton in netherite armor.png"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125" y="0"/>
            <a:ext cx="1428750" cy="282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eleton Aiming.png"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25" y="2125425"/>
            <a:ext cx="1428750" cy="28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4280775" y="3917650"/>
            <a:ext cx="38460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It’s brother is the stray  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If a stray hits you you get the slowness effect           </a:t>
            </a:r>
            <a:endParaRPr sz="1300">
              <a:solidFill>
                <a:srgbClr val="222222"/>
              </a:solidFill>
            </a:endParaRPr>
          </a:p>
        </p:txBody>
      </p:sp>
      <p:pic>
        <p:nvPicPr>
          <p:cNvPr descr="Stray JE2 BE4.png" id="323" name="Google Shape;3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550" y="101100"/>
            <a:ext cx="14287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1643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ungee Shade"/>
                <a:ea typeface="Bungee Shade"/>
                <a:cs typeface="Bungee Shade"/>
                <a:sym typeface="Bungee Shade"/>
              </a:rPr>
              <a:t>PASSIVE MOBS</a:t>
            </a:r>
            <a:endParaRPr>
              <a:latin typeface="Bungee Shade"/>
              <a:ea typeface="Bungee Shade"/>
              <a:cs typeface="Bungee Shade"/>
              <a:sym typeface="Bungee Sha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670900" y="0"/>
            <a:ext cx="3060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Baby Zombie</a:t>
            </a:r>
            <a:endParaRPr sz="3200"/>
          </a:p>
        </p:txBody>
      </p:sp>
      <p:sp>
        <p:nvSpPr>
          <p:cNvPr id="329" name="Google Shape;329;p42"/>
          <p:cNvSpPr txBox="1"/>
          <p:nvPr/>
        </p:nvSpPr>
        <p:spPr>
          <a:xfrm>
            <a:off x="782700" y="852600"/>
            <a:ext cx="80787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Same hp and damage as a zombie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times the speed of a zombie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Special Properties</a:t>
            </a:r>
            <a:endParaRPr u="sng"/>
          </a:p>
          <a:p>
            <a:pPr indent="-2794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Can ride: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Cows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Ocelots and Untamed cats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Untamed wolves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Mooshrooms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chickens 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</a:t>
            </a:r>
            <a:r>
              <a:rPr lang="en" sz="800">
                <a:uFill>
                  <a:noFill/>
                </a:uFill>
                <a:hlinkClick r:id="rId3"/>
              </a:rPr>
              <a:t>foxes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Baby </a:t>
            </a:r>
            <a:r>
              <a:rPr lang="en" sz="800">
                <a:uFill>
                  <a:noFill/>
                </a:uFill>
                <a:hlinkClick r:id="rId4"/>
              </a:rPr>
              <a:t>Boglins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Pigs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Pandas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Sheep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Horses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Donkeys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Mules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Zombie Horses(Unused jockey variant)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Skeleton Horses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Zombies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Zombie Villagers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Husk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drowned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Adult </a:t>
            </a:r>
            <a:r>
              <a:rPr lang="en" sz="800">
                <a:uFill>
                  <a:noFill/>
                </a:uFill>
                <a:hlinkClick r:id="rId5"/>
              </a:rPr>
              <a:t>zombified piglins</a:t>
            </a:r>
            <a:r>
              <a:rPr lang="en" sz="800"/>
              <a:t> (unused)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Spiders</a:t>
            </a:r>
            <a:endParaRPr sz="800"/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Cave Spiders</a:t>
            </a:r>
            <a:endParaRPr sz="800"/>
          </a:p>
          <a:p>
            <a:pPr indent="0" lvl="0" marL="9144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descr="Baby Zombie Riding Pig.png" id="330" name="Google Shape;3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650" y="357187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Zombie.png" id="331" name="Google Shape;33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9900" y="357187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Wolf.png" id="332" name="Google Shape;33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2275" y="357187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Panda.png" id="333" name="Google Shape;33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5775" y="242422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Sheep.png" id="334" name="Google Shape;334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2650" y="242422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Spider.png" id="335" name="Google Shape;33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0500" y="357187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Cow.png" id="336" name="Google Shape;33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0500" y="2424213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Ocelot.png" id="337" name="Google Shape;337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7025" y="357187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Tuxedo Cat.png" id="338" name="Google Shape;338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47025" y="242422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Riding Horse.png" id="339" name="Google Shape;339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09925" y="1000125"/>
            <a:ext cx="14287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33875" y="1138238"/>
            <a:ext cx="7620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/>
        </p:nvSpPr>
        <p:spPr>
          <a:xfrm>
            <a:off x="269775" y="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Zombie and their </a:t>
            </a:r>
            <a:r>
              <a:rPr lang="en" sz="2400"/>
              <a:t>Variants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299175" y="878000"/>
            <a:ext cx="88449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40 hp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Variants</a:t>
            </a:r>
            <a:r>
              <a:rPr lang="en" sz="1300"/>
              <a:t> are Zombie, Husk, and Drowned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Zombie spawns in any biome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Husk spawn in desert.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And Drowns spawn in water.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If a zombie variant drowns, it becomes a drowned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/>
              <a:t>Drowned cannot drown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/>
              <a:t>Drowned can swim and spawn with tridents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/>
              <a:t>Husks do not burn in daylight</a:t>
            </a:r>
            <a:endParaRPr sz="1300"/>
          </a:p>
        </p:txBody>
      </p:sp>
      <p:pic>
        <p:nvPicPr>
          <p:cNvPr descr="Zombie.png"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025" y="278025"/>
            <a:ext cx="15525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Zombie Targeting.png"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000" y="755700"/>
            <a:ext cx="7334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sk JE2 BE2.png" id="349" name="Google Shape;3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850" y="1870375"/>
            <a:ext cx="15525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Husk Targeting.png" id="350" name="Google Shape;3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6000" y="3083575"/>
            <a:ext cx="7048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wned.png" id="351" name="Google Shape;35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850" y="2571750"/>
            <a:ext cx="15811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Drowned Targeting.png" id="352" name="Google Shape;35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950" y="3778100"/>
            <a:ext cx="7143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/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THE </a:t>
            </a:r>
            <a:r>
              <a:rPr lang="en" sz="2400"/>
              <a:t>ILLAGERS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illagers</a:t>
            </a:r>
            <a:r>
              <a:rPr lang="en" sz="1200">
                <a:solidFill>
                  <a:srgbClr val="595959"/>
                </a:solidFill>
              </a:rPr>
              <a:t> are what I call a nation. They work </a:t>
            </a:r>
            <a:r>
              <a:rPr lang="en" sz="1200">
                <a:solidFill>
                  <a:srgbClr val="595959"/>
                </a:solidFill>
              </a:rPr>
              <a:t>together</a:t>
            </a:r>
            <a:r>
              <a:rPr lang="en" sz="1200">
                <a:solidFill>
                  <a:srgbClr val="595959"/>
                </a:solidFill>
              </a:rPr>
              <a:t> with Allies such as the witch and </a:t>
            </a:r>
            <a:r>
              <a:rPr lang="en" sz="1200">
                <a:solidFill>
                  <a:srgbClr val="595959"/>
                </a:solidFill>
              </a:rPr>
              <a:t>ravagers</a:t>
            </a:r>
            <a:r>
              <a:rPr lang="en" sz="1200">
                <a:solidFill>
                  <a:srgbClr val="595959"/>
                </a:solidFill>
              </a:rPr>
              <a:t>, they have outposts and homes, they raid villages. they even have a flag! They are a strong, strong nation. 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The </a:t>
            </a:r>
            <a:r>
              <a:rPr lang="en" sz="1200">
                <a:solidFill>
                  <a:srgbClr val="595959"/>
                </a:solidFill>
              </a:rPr>
              <a:t>illagers</a:t>
            </a:r>
            <a:r>
              <a:rPr lang="en" sz="1200">
                <a:solidFill>
                  <a:srgbClr val="595959"/>
                </a:solidFill>
              </a:rPr>
              <a:t> consist of evokers, pillagers, Vindicators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Raid </a:t>
            </a:r>
            <a:r>
              <a:rPr lang="en" sz="1200">
                <a:solidFill>
                  <a:srgbClr val="595959"/>
                </a:solidFill>
              </a:rPr>
              <a:t>captains</a:t>
            </a:r>
            <a:r>
              <a:rPr lang="en" sz="1200">
                <a:solidFill>
                  <a:srgbClr val="595959"/>
                </a:solidFill>
              </a:rPr>
              <a:t> have the illager flag: 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descr="Pillager JE2.png"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379125"/>
            <a:ext cx="20955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ndicator attacking.png" id="360" name="Google Shape;3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250" y="1933550"/>
            <a:ext cx="195262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ndicator JE3.png" id="361" name="Google Shape;3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225" y="-163800"/>
            <a:ext cx="1428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oker.png" id="362" name="Google Shape;36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7225" y="1389600"/>
            <a:ext cx="1428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minous Wall Banner.png" id="363" name="Google Shape;36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8550" y="3568650"/>
            <a:ext cx="762000" cy="15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241825" y="69900"/>
            <a:ext cx="28080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Hoglin</a:t>
            </a:r>
            <a:endParaRPr/>
          </a:p>
        </p:txBody>
      </p:sp>
      <p:sp>
        <p:nvSpPr>
          <p:cNvPr id="369" name="Google Shape;369;p45"/>
          <p:cNvSpPr txBox="1"/>
          <p:nvPr>
            <p:ph idx="1" type="body"/>
          </p:nvPr>
        </p:nvSpPr>
        <p:spPr>
          <a:xfrm>
            <a:off x="0" y="377375"/>
            <a:ext cx="8703300" cy="4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40 hp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JE: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Height: 1.4 Blocks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Width: 1.3965 Blocks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BE: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Adult: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Height: 0.9 Blocks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Width: 0.9 Blocks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Baby: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Height: 0.45 Blocks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Width: 0.45 Blocks</a:t>
            </a:r>
            <a:endParaRPr u="sng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22222"/>
                </a:solidFill>
              </a:rPr>
              <a:t>Spawning</a:t>
            </a:r>
            <a:endParaRPr u="sng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Crimson Forest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Bastion </a:t>
            </a:r>
            <a:endParaRPr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22222"/>
                </a:solidFill>
              </a:rPr>
              <a:t>Breeding</a:t>
            </a:r>
            <a:endParaRPr u="sng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Can be bred with crimson fungus</a:t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22222"/>
                </a:solidFill>
              </a:rPr>
              <a:t>Special Properties</a:t>
            </a:r>
            <a:endParaRPr u="sng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3-8 dmg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Hoglins become passive while near warped fungi, nether portals, and respawn anchors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If a Hoglin goes through a Nether Portal, It becomes a Zoglin 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Are hunted by Piglins and Piglin Brutes</a:t>
            </a:r>
            <a:endParaRPr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>
                <a:solidFill>
                  <a:srgbClr val="222222"/>
                </a:solidFill>
              </a:rPr>
              <a:t>Only source of food in Nether</a:t>
            </a:r>
            <a:endParaRPr>
              <a:solidFill>
                <a:srgbClr val="222222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rgbClr val="222222"/>
              </a:solidFill>
            </a:endParaRPr>
          </a:p>
        </p:txBody>
      </p:sp>
      <p:pic>
        <p:nvPicPr>
          <p:cNvPr descr="Hoglin JE2.png"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75" y="269000"/>
            <a:ext cx="2616775" cy="230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Hoglin JE2 BE3.png"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700" y="2404025"/>
            <a:ext cx="1766325" cy="1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Zoglin</a:t>
            </a:r>
            <a:endParaRPr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Exactly</a:t>
            </a:r>
            <a:r>
              <a:rPr lang="en"/>
              <a:t> like the hoglin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Attacks anything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A</a:t>
            </a:r>
            <a:r>
              <a:rPr lang="en"/>
              <a:t> hoglin goes </a:t>
            </a:r>
            <a:r>
              <a:rPr lang="en"/>
              <a:t>to the</a:t>
            </a:r>
            <a:r>
              <a:rPr lang="en"/>
              <a:t> overworld, they turn into a zoglin</a:t>
            </a:r>
            <a:endParaRPr/>
          </a:p>
        </p:txBody>
      </p:sp>
      <p:pic>
        <p:nvPicPr>
          <p:cNvPr descr="Zoglin – Official Minecraft Wiki"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800" y="985750"/>
            <a:ext cx="4293525" cy="33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Creeper</a:t>
            </a:r>
            <a:endParaRPr/>
          </a:p>
        </p:txBody>
      </p:sp>
      <p:sp>
        <p:nvSpPr>
          <p:cNvPr id="384" name="Google Shape;384;p47"/>
          <p:cNvSpPr txBox="1"/>
          <p:nvPr>
            <p:ph idx="1" type="body"/>
          </p:nvPr>
        </p:nvSpPr>
        <p:spPr>
          <a:xfrm>
            <a:off x="311700" y="698850"/>
            <a:ext cx="8832300" cy="4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20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Height:1.7 blocks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Width:0.6 blocks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Spawning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Light level of seven or less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Special Properties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you get too close to it, it will explode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struck by lightning, it becomes a charged creeper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Explosion damage:43 hp (Max)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Charged Creeper Explosion Damage:84 hp (Max)</a:t>
            </a:r>
            <a:endParaRPr sz="1050">
              <a:solidFill>
                <a:srgbClr val="000000"/>
              </a:solidFill>
              <a:highlight>
                <a:srgbClr val="E6EFF4"/>
              </a:highlight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 random music disc (excluding Pigstep), if killed by a skeleton or stray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killed by a charged creeper, drops a creeper head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reeper (Minecraft) - Wikipedia"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75" y="405325"/>
            <a:ext cx="1262325" cy="2582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eper – Official Minecraft Wiki" id="386" name="Google Shape;3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250" y="47875"/>
            <a:ext cx="1428750" cy="30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347075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Witch </a:t>
            </a:r>
            <a:endParaRPr/>
          </a:p>
        </p:txBody>
      </p:sp>
      <p:sp>
        <p:nvSpPr>
          <p:cNvPr id="392" name="Google Shape;392;p48"/>
          <p:cNvSpPr txBox="1"/>
          <p:nvPr>
            <p:ph idx="1" type="body"/>
          </p:nvPr>
        </p:nvSpPr>
        <p:spPr>
          <a:xfrm>
            <a:off x="-25" y="713200"/>
            <a:ext cx="9144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26 hp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Height: 1.9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Width: 0.6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Spawning</a:t>
            </a:r>
            <a:endParaRPr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As part of raids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In witch huts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In light level 7 or less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When a lightning bolt strikes within 7 blocks of a villager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Special properties</a:t>
            </a:r>
            <a:endParaRPr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They have a chance of dropping many potion related items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If killed while drinking a potion(Healing, Fire Resistance, Swiftness, Water Breathing), has an 8.5 percent of dropping the potion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Can throw potions of fatal poison and potions of harming and used to be able to throw potions of slowness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Witch.png"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225" y="77850"/>
            <a:ext cx="1428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ch drinking.png"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150" y="353775"/>
            <a:ext cx="1428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Ravanger</a:t>
            </a:r>
            <a:endParaRPr/>
          </a:p>
        </p:txBody>
      </p:sp>
      <p:sp>
        <p:nvSpPr>
          <p:cNvPr id="400" name="Google Shape;400;p49"/>
          <p:cNvSpPr txBox="1"/>
          <p:nvPr>
            <p:ph idx="1" type="body"/>
          </p:nvPr>
        </p:nvSpPr>
        <p:spPr>
          <a:xfrm>
            <a:off x="311700" y="1389600"/>
            <a:ext cx="28080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Height: 1.9 Blocks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Width: 1.5 Blocks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9F9F9"/>
                </a:highlight>
              </a:rPr>
              <a:t>Spawn: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 Raids Wave 3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Health Damage: 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9F9F9"/>
                </a:highlight>
              </a:rPr>
              <a:t>E: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7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9F9F9"/>
                </a:highlight>
              </a:rPr>
              <a:t>N: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 12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9F9F9"/>
                </a:highlight>
              </a:rPr>
              <a:t>H: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18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9F9F9"/>
                </a:highlight>
              </a:rPr>
              <a:t>Speed: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0.3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675" y="338200"/>
            <a:ext cx="3035050" cy="2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875" y="602200"/>
            <a:ext cx="228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875" y="2666200"/>
            <a:ext cx="2202050" cy="24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1855650" y="2193900"/>
            <a:ext cx="543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  Boss Monsters</a:t>
            </a:r>
            <a:endParaRPr sz="5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Wither</a:t>
            </a:r>
            <a:endParaRPr/>
          </a:p>
        </p:txBody>
      </p:sp>
      <p:sp>
        <p:nvSpPr>
          <p:cNvPr id="414" name="Google Shape;414;p51"/>
          <p:cNvSpPr txBox="1"/>
          <p:nvPr>
            <p:ph idx="1" type="body"/>
          </p:nvPr>
        </p:nvSpPr>
        <p:spPr>
          <a:xfrm>
            <a:off x="311700" y="755700"/>
            <a:ext cx="8832300" cy="4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300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4 armor points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Height: 3.5 blocks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Width: 0.9 blocks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Damage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Wither skull: 8 dmg and wither II for 10 secs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Dash attack: 15 dmg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Spawning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Built by player 10 second spawn delay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Special Features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When it is at half health, it will become invulnerable to projectiles and change color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If it kills a mob, the mob will drop a wither rose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Spawned by building a T with 4 soul sand or soil and placing 3 wither skulls on the top of the formation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descr="Blue Wither.png" id="415" name="Google Shape;4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75" y="55910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her.png" id="416" name="Google Shape;4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950" y="223730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895" y="92345"/>
            <a:ext cx="2887100" cy="20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25700" y="0"/>
            <a:ext cx="21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Chicken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13875" y="498475"/>
            <a:ext cx="8520600" cy="3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Has 4 hp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Height: 0.35 Blocks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Width: 0.2 Blocks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Passive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  <a:highlight>
                  <a:srgbClr val="FFFFFF"/>
                </a:highlight>
              </a:rPr>
              <a:t>Spawn</a:t>
            </a:r>
            <a:endParaRPr sz="1300" u="sng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Solid surfaced blocks with a minimum of two block spaces above them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A </a:t>
            </a:r>
            <a:r>
              <a:rPr baseline="30000" lang="en" sz="1300">
                <a:solidFill>
                  <a:srgbClr val="000000"/>
                </a:solidFill>
              </a:rPr>
              <a:t>1</a:t>
            </a:r>
            <a:r>
              <a:rPr lang="en" sz="1300">
                <a:solidFill>
                  <a:srgbClr val="000000"/>
                </a:solidFill>
              </a:rPr>
              <a:t>⁄</a:t>
            </a:r>
            <a:r>
              <a:rPr baseline="-25000" lang="en" sz="1300">
                <a:solidFill>
                  <a:srgbClr val="000000"/>
                </a:solidFill>
              </a:rPr>
              <a:t>8</a:t>
            </a:r>
            <a:r>
              <a:rPr lang="en" sz="1300">
                <a:solidFill>
                  <a:srgbClr val="000000"/>
                </a:solidFill>
              </a:rPr>
              <a:t> chance from a thrown </a:t>
            </a:r>
            <a:r>
              <a:rPr lang="en" sz="13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egg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Breeding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Will follow if you have seeds in hand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Can be bred with any kind of seed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Lays eggs every 5-10 min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  <a:highlight>
                  <a:srgbClr val="FFFFFF"/>
                </a:highlight>
              </a:rPr>
              <a:t>Drops</a:t>
            </a:r>
            <a:endParaRPr sz="1300" u="sng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</a:rPr>
              <a:t>One raw chicken and maybe a feather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449600" y="181432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600" y="0"/>
            <a:ext cx="2484750" cy="2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075" y="3186725"/>
            <a:ext cx="1603925" cy="19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311700" y="-2515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Ender Dragon</a:t>
            </a:r>
            <a:endParaRPr/>
          </a:p>
        </p:txBody>
      </p:sp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311700" y="504125"/>
            <a:ext cx="8832300" cy="4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200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 ULTIMATE BOSS!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You beat it, you beat Minecraft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Spawns</a:t>
            </a:r>
            <a:r>
              <a:rPr lang="en" sz="1300">
                <a:solidFill>
                  <a:srgbClr val="000000"/>
                </a:solidFill>
              </a:rPr>
              <a:t>: In the end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Don’t run on its breath!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424" name="Google Shape;4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288" y="435679"/>
            <a:ext cx="3219125" cy="3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ctrTitle"/>
          </p:nvPr>
        </p:nvSpPr>
        <p:spPr>
          <a:xfrm>
            <a:off x="311708" y="75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MINECRAFT ORES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Coal</a:t>
            </a:r>
            <a:endParaRPr/>
          </a:p>
        </p:txBody>
      </p:sp>
      <p:sp>
        <p:nvSpPr>
          <p:cNvPr id="435" name="Google Shape;435;p54"/>
          <p:cNvSpPr txBox="1"/>
          <p:nvPr>
            <p:ph idx="1" type="body"/>
          </p:nvPr>
        </p:nvSpPr>
        <p:spPr>
          <a:xfrm>
            <a:off x="311700" y="755700"/>
            <a:ext cx="8832300" cy="4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Use: </a:t>
            </a:r>
            <a:r>
              <a:rPr lang="en" sz="1300">
                <a:solidFill>
                  <a:srgbClr val="000000"/>
                </a:solidFill>
              </a:rPr>
              <a:t>Smelting, Torches, Coal Blocks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436" name="Google Shape;4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50" y="1143000"/>
            <a:ext cx="2046925" cy="20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575" y="2070125"/>
            <a:ext cx="1708750" cy="1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4"/>
          <p:cNvSpPr txBox="1"/>
          <p:nvPr/>
        </p:nvSpPr>
        <p:spPr>
          <a:xfrm>
            <a:off x="4572000" y="3031325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Coal Ore</a:t>
            </a:r>
            <a:endParaRPr/>
          </a:p>
        </p:txBody>
      </p:sp>
      <p:sp>
        <p:nvSpPr>
          <p:cNvPr id="439" name="Google Shape;439;p54"/>
          <p:cNvSpPr txBox="1"/>
          <p:nvPr/>
        </p:nvSpPr>
        <p:spPr>
          <a:xfrm>
            <a:off x="6714200" y="3588000"/>
            <a:ext cx="20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Deepslate</a:t>
            </a:r>
            <a:r>
              <a:rPr lang="en"/>
              <a:t> Coal Ore (1.17)</a:t>
            </a:r>
            <a:endParaRPr/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800" y="35880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62000"/>
            <a:ext cx="2268625" cy="22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</a:t>
            </a:r>
            <a:endParaRPr/>
          </a:p>
        </p:txBody>
      </p:sp>
      <p:sp>
        <p:nvSpPr>
          <p:cNvPr id="447" name="Google Shape;447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Use: </a:t>
            </a:r>
            <a:r>
              <a:rPr lang="en"/>
              <a:t>Hopper, Pistons, Iron Blocks, Armor, Tools, Doors, powering beacons...</a:t>
            </a:r>
            <a:endParaRPr/>
          </a:p>
        </p:txBody>
      </p:sp>
      <p:pic>
        <p:nvPicPr>
          <p:cNvPr id="448" name="Google Shape;448;p55"/>
          <p:cNvPicPr preferRelativeResize="0"/>
          <p:nvPr/>
        </p:nvPicPr>
        <p:blipFill rotWithShape="1">
          <a:blip r:embed="rId3">
            <a:alphaModFix/>
          </a:blip>
          <a:srcRect b="0" l="6297" r="5128" t="0"/>
          <a:stretch/>
        </p:blipFill>
        <p:spPr>
          <a:xfrm>
            <a:off x="3272100" y="2296675"/>
            <a:ext cx="2142600" cy="2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5"/>
          <p:cNvPicPr preferRelativeResize="0"/>
          <p:nvPr/>
        </p:nvPicPr>
        <p:blipFill rotWithShape="1">
          <a:blip r:embed="rId4">
            <a:alphaModFix/>
          </a:blip>
          <a:srcRect b="0" l="4843" r="5470" t="0"/>
          <a:stretch/>
        </p:blipFill>
        <p:spPr>
          <a:xfrm>
            <a:off x="5593300" y="1237825"/>
            <a:ext cx="2295000" cy="2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100" y="152400"/>
            <a:ext cx="1597600" cy="1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5"/>
          <p:cNvPicPr preferRelativeResize="0"/>
          <p:nvPr/>
        </p:nvPicPr>
        <p:blipFill rotWithShape="1">
          <a:blip r:embed="rId6">
            <a:alphaModFix/>
          </a:blip>
          <a:srcRect b="0" l="5849" r="4713" t="0"/>
          <a:stretch/>
        </p:blipFill>
        <p:spPr>
          <a:xfrm>
            <a:off x="625825" y="2466975"/>
            <a:ext cx="2011150" cy="2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5250" y="0"/>
            <a:ext cx="14287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262175" y="-109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Copper</a:t>
            </a:r>
            <a:endParaRPr/>
          </a:p>
        </p:txBody>
      </p:sp>
      <p:sp>
        <p:nvSpPr>
          <p:cNvPr id="458" name="Google Shape;458;p56"/>
          <p:cNvSpPr txBox="1"/>
          <p:nvPr>
            <p:ph idx="1" type="body"/>
          </p:nvPr>
        </p:nvSpPr>
        <p:spPr>
          <a:xfrm>
            <a:off x="347075" y="7528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Use: Can be used to craft stairs and slabs with ingots and rusts, creating a beautiful green block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Copper Ore JE2 BE2.png" id="459" name="Google Shape;4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950" y="31412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slate Copper Ore JE2.png" id="460" name="Google Shape;4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600" y="30776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per Ingot JE2 BE1.png" id="461" name="Google Shape;4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850" y="15282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osed Copper Block JE1 BE1.png" id="462" name="Google Shape;46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000" y="19244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type="title"/>
          </p:nvPr>
        </p:nvSpPr>
        <p:spPr>
          <a:xfrm>
            <a:off x="262175" y="-109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Redstone</a:t>
            </a:r>
            <a:endParaRPr/>
          </a:p>
        </p:txBody>
      </p:sp>
      <p:sp>
        <p:nvSpPr>
          <p:cNvPr id="468" name="Google Shape;468;p57"/>
          <p:cNvSpPr txBox="1"/>
          <p:nvPr>
            <p:ph idx="1" type="body"/>
          </p:nvPr>
        </p:nvSpPr>
        <p:spPr>
          <a:xfrm>
            <a:off x="347075" y="7528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Use: Can be used to make and craft a variety of machines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Redstone Dust JE2 BE2.png" id="469" name="Google Shape;4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200" y="1509850"/>
            <a:ext cx="2472950" cy="247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e Redstone Wire (NS) JE4.png" id="470" name="Google Shape;4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275" y="1797050"/>
            <a:ext cx="14287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ctive Redstone Wire (NS) JE4.png" id="471" name="Google Shape;4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900" y="827775"/>
            <a:ext cx="14287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stone Ore JE2 BE2.png" id="472" name="Google Shape;47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625" y="19173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slate Redstone Ore JE2 BE1.png" id="473" name="Google Shape;47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5050" y="33818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pper (D) JE3 BE2.png" id="474" name="Google Shape;47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625" y="26318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Lapis Lazuli</a:t>
            </a:r>
            <a:endParaRPr/>
          </a:p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Use: </a:t>
            </a:r>
            <a:r>
              <a:rPr lang="en"/>
              <a:t>Enchanting, Blocks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875" y="954250"/>
            <a:ext cx="2148300" cy="2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950" y="1496125"/>
            <a:ext cx="2148300" cy="2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950" y="2696100"/>
            <a:ext cx="2148300" cy="2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1400" y="152400"/>
            <a:ext cx="1940200" cy="1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Diamond</a:t>
            </a:r>
            <a:endParaRPr/>
          </a:p>
        </p:txBody>
      </p:sp>
      <p:sp>
        <p:nvSpPr>
          <p:cNvPr id="490" name="Google Shape;490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Use: </a:t>
            </a:r>
            <a:r>
              <a:rPr lang="en"/>
              <a:t>Tools, Enchanting Table, Juke Box, Diamond Block, Tools, Armor, powering beacons</a:t>
            </a:r>
            <a:endParaRPr/>
          </a:p>
        </p:txBody>
      </p:sp>
      <p:pic>
        <p:nvPicPr>
          <p:cNvPr id="491" name="Google Shape;4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2507350" cy="2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425" y="964000"/>
            <a:ext cx="2507350" cy="2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225" y="2659750"/>
            <a:ext cx="2018800" cy="2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425" y="2104000"/>
            <a:ext cx="1787850" cy="17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Netherite</a:t>
            </a:r>
            <a:endParaRPr/>
          </a:p>
        </p:txBody>
      </p:sp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Use: </a:t>
            </a:r>
            <a:r>
              <a:rPr lang="en"/>
              <a:t>Block, Armor, Tools, Beacon</a:t>
            </a:r>
            <a:endParaRPr/>
          </a:p>
        </p:txBody>
      </p:sp>
      <p:pic>
        <p:nvPicPr>
          <p:cNvPr id="501" name="Google Shape;501;p60"/>
          <p:cNvPicPr preferRelativeResize="0"/>
          <p:nvPr/>
        </p:nvPicPr>
        <p:blipFill rotWithShape="1">
          <a:blip r:embed="rId3">
            <a:alphaModFix/>
          </a:blip>
          <a:srcRect b="0" l="5280" r="4604" t="0"/>
          <a:stretch/>
        </p:blipFill>
        <p:spPr>
          <a:xfrm>
            <a:off x="3706600" y="555600"/>
            <a:ext cx="1730800" cy="19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800" y="1524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500" y="2113900"/>
            <a:ext cx="1730800" cy="17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525" y="2312775"/>
            <a:ext cx="1920650" cy="19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Emerald</a:t>
            </a:r>
            <a:endParaRPr/>
          </a:p>
        </p:txBody>
      </p:sp>
      <p:sp>
        <p:nvSpPr>
          <p:cNvPr id="510" name="Google Shape;510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Use: Villager trading and powers beacons</a:t>
            </a:r>
            <a:endParaRPr/>
          </a:p>
        </p:txBody>
      </p:sp>
      <p:pic>
        <p:nvPicPr>
          <p:cNvPr descr="Emerald JE3 BE3.png" id="511" name="Google Shape;5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825" y="31625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 of Emerald JE4 BE3.png" id="512" name="Google Shape;5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75" y="4740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slate Emerald Ore JE1 BE1.png" id="513" name="Google Shape;51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300" y="30210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erald Ore JE3 BE2.png" id="514" name="Google Shape;51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5375" y="148575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100" y="755700"/>
            <a:ext cx="8521800" cy="4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10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Height 1.4 blocks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Width   0.9 blocks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Passive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      </a:t>
            </a:r>
            <a:r>
              <a:rPr lang="en" sz="1300" u="sng">
                <a:solidFill>
                  <a:srgbClr val="000000"/>
                </a:solidFill>
              </a:rPr>
              <a:t>Spawn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Grass blocks</a:t>
            </a:r>
            <a:r>
              <a:rPr lang="en" sz="1300">
                <a:solidFill>
                  <a:srgbClr val="000000"/>
                </a:solidFill>
              </a:rPr>
              <a:t> with at least two blocks of space above them.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After shearing a mooshroom</a:t>
            </a:r>
            <a:endParaRPr sz="1300"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Drops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0-2 leather, which can be used to craft leather armor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0-2 raw beef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Breeding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Will follow a player with wheat in hand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Can be bred with wheat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00000"/>
                </a:solidFill>
              </a:rPr>
              <a:t>Special Qualities</a:t>
            </a:r>
            <a:endParaRPr sz="1300" u="sng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Can be milked with a bucket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Milk removes all potion effects from the drinker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72" y="6"/>
            <a:ext cx="208520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875" y="3256951"/>
            <a:ext cx="1255775" cy="15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ctrTitle"/>
          </p:nvPr>
        </p:nvSpPr>
        <p:spPr>
          <a:xfrm>
            <a:off x="435158" y="-6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MINECRAFT BIOMES</a:t>
            </a:r>
            <a:endParaRPr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Biomes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Plains</a:t>
            </a:r>
            <a:endParaRPr b="1"/>
          </a:p>
        </p:txBody>
      </p:sp>
      <p:sp>
        <p:nvSpPr>
          <p:cNvPr id="530" name="Google Shape;530;p6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Description</a:t>
            </a:r>
            <a:r>
              <a:rPr b="1" lang="en">
                <a:solidFill>
                  <a:srgbClr val="FFFFFF"/>
                </a:solidFill>
              </a:rPr>
              <a:t>:</a:t>
            </a:r>
            <a:r>
              <a:rPr lang="en">
                <a:solidFill>
                  <a:srgbClr val="FFFFFF"/>
                </a:solidFill>
              </a:rPr>
              <a:t> Flat, made of light green grass blocks and oak trees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Exclusives:</a:t>
            </a:r>
            <a:r>
              <a:rPr lang="en">
                <a:solidFill>
                  <a:srgbClr val="FFFFFF"/>
                </a:solidFill>
              </a:rPr>
              <a:t> N/A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Extreme Hills/Mountains</a:t>
            </a:r>
            <a:endParaRPr b="1"/>
          </a:p>
        </p:txBody>
      </p:sp>
      <p:sp>
        <p:nvSpPr>
          <p:cNvPr id="536" name="Google Shape;536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Description:</a:t>
            </a:r>
            <a:r>
              <a:rPr lang="en">
                <a:solidFill>
                  <a:srgbClr val="FFFFFF"/>
                </a:solidFill>
              </a:rPr>
              <a:t> Lots of hills, dark green grass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Exclusives:</a:t>
            </a:r>
            <a:r>
              <a:rPr lang="en">
                <a:solidFill>
                  <a:srgbClr val="FFFFFF"/>
                </a:solidFill>
              </a:rPr>
              <a:t>Goats, deep snow, powder snow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Savanna</a:t>
            </a:r>
            <a:endParaRPr b="1"/>
          </a:p>
        </p:txBody>
      </p:sp>
      <p:sp>
        <p:nvSpPr>
          <p:cNvPr id="542" name="Google Shape;542;p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Flat, or in some areas VERY high mountains grass is yellowy green.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Acacia trees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Mesa</a:t>
            </a:r>
            <a:endParaRPr b="1"/>
          </a:p>
        </p:txBody>
      </p:sp>
      <p:sp>
        <p:nvSpPr>
          <p:cNvPr id="548" name="Google Shape;548;p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Has numerous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plateaus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.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Terracotta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,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increased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rate of gold and abandoned mineshafts.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Desert</a:t>
            </a:r>
            <a:endParaRPr b="1"/>
          </a:p>
        </p:txBody>
      </p:sp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Flat, full of sand and cacti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Sand, cacti, desert temples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Jungle</a:t>
            </a:r>
            <a:endParaRPr b="1"/>
          </a:p>
        </p:txBody>
      </p:sp>
      <p:sp>
        <p:nvSpPr>
          <p:cNvPr id="560" name="Google Shape;560;p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 dense tropical forest with towering jungle wood tree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Jungle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temples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, Jungle wood, cocoa beans, bamboo, Panda, Parrots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Taiga</a:t>
            </a:r>
            <a:endParaRPr b="1"/>
          </a:p>
        </p:txBody>
      </p:sp>
      <p:sp>
        <p:nvSpPr>
          <p:cNvPr id="566" name="Google Shape;566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Full of hills, wolves, dark green grass, sweet berries, ferns, villages, orange foxes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Spruce Wood, Sweet Berries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Snowy </a:t>
            </a:r>
            <a:r>
              <a:rPr b="1" lang="en"/>
              <a:t>Taiga</a:t>
            </a:r>
            <a:endParaRPr b="1"/>
          </a:p>
        </p:txBody>
      </p:sp>
      <p:sp>
        <p:nvSpPr>
          <p:cNvPr id="572" name="Google Shape;572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Full of hills, wolves, dark green grass, sweet berries, ferns, villages, snow, white foxes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Spruce Wood, Sweet Berries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COOL KuaiLe"/>
                <a:ea typeface="ZCOOL KuaiLe"/>
                <a:cs typeface="ZCOOL KuaiLe"/>
                <a:sym typeface="ZCOOL KuaiLe"/>
              </a:rPr>
              <a:t>SHEEP</a:t>
            </a:r>
            <a:endParaRPr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9600"/>
            <a:ext cx="2970600" cy="3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8 hp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Drops wool(1) and mutton(1-3)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Useful in beginner game survival because with three wool, a bed is craftable. 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Height: 1.25 blocks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Width: 1</a:t>
            </a:r>
            <a:r>
              <a:rPr b="1" lang="en" sz="1400">
                <a:solidFill>
                  <a:srgbClr val="666666"/>
                </a:solidFill>
                <a:highlight>
                  <a:srgbClr val="FFFFFF"/>
                </a:highlight>
                <a:latin typeface="MedievalSharp"/>
                <a:ea typeface="MedievalSharp"/>
                <a:cs typeface="MedievalSharp"/>
                <a:sym typeface="MedievalSharp"/>
              </a:rPr>
              <a:t>.4375</a:t>
            </a:r>
            <a:endParaRPr b="1" sz="1400">
              <a:solidFill>
                <a:srgbClr val="666666"/>
              </a:solidFill>
              <a:highlight>
                <a:srgbClr val="FFFFFF"/>
              </a:highlight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dievalSharp"/>
              <a:buChar char="●"/>
            </a:pPr>
            <a:r>
              <a:rPr b="1" lang="en" sz="1400">
                <a:solidFill>
                  <a:srgbClr val="666666"/>
                </a:solidFill>
                <a:highlight>
                  <a:srgbClr val="FFFFFF"/>
                </a:highlight>
                <a:latin typeface="MedievalSharp"/>
                <a:ea typeface="MedievalSharp"/>
                <a:cs typeface="MedievalSharp"/>
                <a:sym typeface="MedievalSharp"/>
              </a:rPr>
              <a:t>Any color, white being the most common. </a:t>
            </a:r>
            <a:endParaRPr b="1" sz="1400">
              <a:solidFill>
                <a:srgbClr val="666666"/>
              </a:solidFill>
              <a:highlight>
                <a:srgbClr val="FFFFFF"/>
              </a:highlight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dievalSharp"/>
              <a:buChar char="●"/>
            </a:pPr>
            <a:r>
              <a:rPr b="1" lang="en" sz="1400">
                <a:solidFill>
                  <a:srgbClr val="666666"/>
                </a:solidFill>
                <a:highlight>
                  <a:srgbClr val="FFFFFF"/>
                </a:highlight>
                <a:latin typeface="MedievalSharp"/>
                <a:ea typeface="MedievalSharp"/>
                <a:cs typeface="MedievalSharp"/>
                <a:sym typeface="MedievalSharp"/>
              </a:rPr>
              <a:t>You can dye a sheep’s wool into the color of the dye, then, if sheared, will drop it’s respected color </a:t>
            </a:r>
            <a:endParaRPr b="1" sz="1400">
              <a:solidFill>
                <a:srgbClr val="666666"/>
              </a:solidFill>
              <a:highlight>
                <a:srgbClr val="FFFFFF"/>
              </a:highlight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282275" y="1491450"/>
            <a:ext cx="2808000" cy="24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If you need a rainbow sheep, you can name tag it exactly this: jeb_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Follows player that holds wheat.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If too sheep are </a:t>
            </a: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fed</a:t>
            </a: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 bread </a:t>
            </a: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on love</a:t>
            </a:r>
            <a:r>
              <a:rPr b="1" lang="en" sz="1400">
                <a:latin typeface="MedievalSharp"/>
                <a:ea typeface="MedievalSharp"/>
                <a:cs typeface="MedievalSharp"/>
                <a:sym typeface="MedievalSharp"/>
              </a:rPr>
              <a:t> mode, they will breed and make a baby sheep. </a:t>
            </a:r>
            <a:endParaRPr b="1" sz="1400"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descr="Magenta Sheep BE5.png"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725" y="0"/>
            <a:ext cx="897275" cy="10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Blue Sheep JE4.png"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925" y="51713"/>
            <a:ext cx="808800" cy="94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Sheep JE4.png"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650" y="0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e Sheep JE4.png"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850" y="0"/>
            <a:ext cx="808800" cy="945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k Sheep JE4.png"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0175" y="13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y Sheep JE4.png"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1375" y="51725"/>
            <a:ext cx="808800" cy="945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Gray Sheep BE5.png" id="97" name="Google Shape;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9700" y="13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yan Sheep JE4.png" id="98" name="Google Shape;9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18025" y="51725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Sheep BE5.png" id="99" name="Google Shape;9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3763" y="-50600"/>
            <a:ext cx="983872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Sheep JE4.png" id="100" name="Google Shape;100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6725" y="1099300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own Sheep JE4.png" id="101" name="Google Shape;10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66625" y="1099300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Sheep JE4.png" id="102" name="Google Shape;10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82775" y="1048708"/>
            <a:ext cx="983850" cy="114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ple Sheep BE5.png" id="103" name="Google Shape;10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03438" y="2148000"/>
            <a:ext cx="983850" cy="114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Sheep JE4.png" id="104" name="Google Shape;104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74875" y="2250300"/>
            <a:ext cx="897275" cy="1048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ared Black Sheep.png" id="105" name="Google Shape;105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8050" y="3297875"/>
            <a:ext cx="897275" cy="1046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Black Sheep JE4.png" id="106" name="Google Shape;106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42513" y="3535075"/>
            <a:ext cx="7620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Snowy Tundra</a:t>
            </a:r>
            <a:endParaRPr b="1"/>
          </a:p>
        </p:txBody>
      </p:sp>
      <p:sp>
        <p:nvSpPr>
          <p:cNvPr id="578" name="Google Shape;578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 relatively flat terrain full of snow with a few spruce trees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Igloos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Flower Forest</a:t>
            </a:r>
            <a:endParaRPr b="1"/>
          </a:p>
        </p:txBody>
      </p:sp>
      <p:sp>
        <p:nvSpPr>
          <p:cNvPr id="584" name="Google Shape;584;p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beautiful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forest with trees spaced far enough apart to comfortably walk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Lily of the Valley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4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Forest</a:t>
            </a:r>
            <a:endParaRPr b="1"/>
          </a:p>
        </p:txBody>
      </p:sp>
      <p:sp>
        <p:nvSpPr>
          <p:cNvPr id="590" name="Google Shape;590;p7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 beautiful forest with trees spaced far enough apart to comfortably walk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None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Ice Spikes</a:t>
            </a:r>
            <a:endParaRPr b="1"/>
          </a:p>
        </p:txBody>
      </p:sp>
      <p:sp>
        <p:nvSpPr>
          <p:cNvPr id="596" name="Google Shape;596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An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inhospitable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hilly terrain covered with snow and giant spikes of ice 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Ice spikes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6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Mushroom Fields</a:t>
            </a:r>
            <a:endParaRPr b="1"/>
          </a:p>
        </p:txBody>
      </p:sp>
      <p:sp>
        <p:nvSpPr>
          <p:cNvPr id="602" name="Google Shape;602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An extremely rare biome with a special substance called mycelium. It spreads like grass on dirt and mobs cannot spawn on it the biome also has giant mushrooms.It is never very large.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Mycelium, mooshroom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</a:t>
            </a:r>
            <a:r>
              <a:rPr lang="en"/>
              <a:t> Biomes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Frozen Ocean</a:t>
            </a:r>
            <a:endParaRPr b="1"/>
          </a:p>
        </p:txBody>
      </p:sp>
      <p:sp>
        <p:nvSpPr>
          <p:cNvPr id="613" name="Google Shape;613;p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An inhospitable hilly terrain covered with snow and giant ice 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None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9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Warm Shallow Ocean</a:t>
            </a:r>
            <a:endParaRPr b="1"/>
          </a:p>
        </p:txBody>
      </p:sp>
      <p:sp>
        <p:nvSpPr>
          <p:cNvPr id="619" name="Google Shape;619;p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Light blue, see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coral reef, tropical fish, pufferfish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Warm Deep Ocean</a:t>
            </a:r>
            <a:endParaRPr b="1"/>
          </a:p>
        </p:txBody>
      </p:sp>
      <p:sp>
        <p:nvSpPr>
          <p:cNvPr id="625" name="Google Shape;625;p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Light blue, see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coral reef, tropical fish, pufferfish, Ocean Monuments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Cold</a:t>
            </a:r>
            <a:r>
              <a:rPr b="1" lang="en"/>
              <a:t> Shallow Ocean</a:t>
            </a:r>
            <a:endParaRPr b="1"/>
          </a:p>
        </p:txBody>
      </p:sp>
      <p:sp>
        <p:nvSpPr>
          <p:cNvPr id="631" name="Google Shape;631;p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Dark blue, gravel bottom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Kelp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389600"/>
            <a:ext cx="7417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Found in villages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T</a:t>
            </a: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amable with either cod or salmon.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10 hp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Black cat always found around or in a swamp hut. 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Creepers and Phantoms are scared of cat.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When tamed, the cat sleeps with the player and drops loot. Here is a table of what loot you can get: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dievalSharp"/>
              <a:buChar char="●"/>
            </a:pPr>
            <a:r>
              <a:rPr lang="en" sz="1400">
                <a:latin typeface="MedievalSharp"/>
                <a:ea typeface="MedievalSharp"/>
                <a:cs typeface="MedievalSharp"/>
                <a:sym typeface="MedievalSharp"/>
              </a:rPr>
              <a:t>There are different type of cats: </a:t>
            </a:r>
            <a:endParaRPr sz="1400"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descr="Ragdoll Cat.png"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300" y="0"/>
            <a:ext cx="1499300" cy="89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Ragdoll Cat.png"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650" y="960700"/>
            <a:ext cx="990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Cat.png"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0"/>
            <a:ext cx="1905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ian Cat.png"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500" y="0"/>
            <a:ext cx="1905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by Cat.png"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350" y="0"/>
            <a:ext cx="1905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xedo Cat.png" id="118" name="Google Shape;11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9000" y="4000500"/>
            <a:ext cx="1905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2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Cold Deep Ocean</a:t>
            </a:r>
            <a:endParaRPr b="1"/>
          </a:p>
        </p:txBody>
      </p:sp>
      <p:sp>
        <p:nvSpPr>
          <p:cNvPr id="637" name="Google Shape;637;p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Dark blue, gravel bottom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Kelp, ocean monuments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Lukew</a:t>
            </a:r>
            <a:r>
              <a:rPr b="1" lang="en"/>
              <a:t>arm Shallow Ocean</a:t>
            </a:r>
            <a:endParaRPr b="1"/>
          </a:p>
        </p:txBody>
      </p:sp>
      <p:sp>
        <p:nvSpPr>
          <p:cNvPr id="643" name="Google Shape;643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Light blue, see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Kelp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4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Lukewarm Shallow Ocean</a:t>
            </a:r>
            <a:endParaRPr b="1"/>
          </a:p>
        </p:txBody>
      </p:sp>
      <p:sp>
        <p:nvSpPr>
          <p:cNvPr id="649" name="Google Shape;649;p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Light blue, see through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Kelp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Lukewarm</a:t>
            </a:r>
            <a:r>
              <a:rPr b="1" lang="en"/>
              <a:t> Ocean</a:t>
            </a:r>
            <a:endParaRPr b="1"/>
          </a:p>
        </p:txBody>
      </p:sp>
      <p:sp>
        <p:nvSpPr>
          <p:cNvPr id="655" name="Google Shape;655;p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An inhospitable hilly terrain covered with snow and giant ice 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None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/>
          <p:nvPr>
            <p:ph type="title"/>
          </p:nvPr>
        </p:nvSpPr>
        <p:spPr>
          <a:xfrm>
            <a:off x="394000" y="295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Cold</a:t>
            </a:r>
            <a:r>
              <a:rPr b="1" lang="en"/>
              <a:t> Ocean</a:t>
            </a:r>
            <a:endParaRPr b="1"/>
          </a:p>
        </p:txBody>
      </p:sp>
      <p:sp>
        <p:nvSpPr>
          <p:cNvPr id="661" name="Google Shape;661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Description: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An inhospitable hilly terrain covered with snow and giant ice 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Exclusives: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None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 txBox="1"/>
          <p:nvPr>
            <p:ph type="ctrTitle"/>
          </p:nvPr>
        </p:nvSpPr>
        <p:spPr>
          <a:xfrm>
            <a:off x="435158" y="-6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MINECRAFT FOODS</a:t>
            </a:r>
            <a:endParaRPr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edievalSharp"/>
                <a:ea typeface="MedievalSharp"/>
                <a:cs typeface="MedievalSharp"/>
                <a:sym typeface="MedievalSharp"/>
              </a:rPr>
              <a:t>CREDITS</a:t>
            </a:r>
            <a:endParaRPr b="1">
              <a:solidFill>
                <a:srgbClr val="FF9900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Beef</a:t>
            </a:r>
            <a:endParaRPr/>
          </a:p>
        </p:txBody>
      </p:sp>
      <p:sp>
        <p:nvSpPr>
          <p:cNvPr id="677" name="Google Shape;677;p8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From</a:t>
            </a:r>
            <a:r>
              <a:rPr lang="en"/>
              <a:t>: Cows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Nourishmentt: </a:t>
            </a:r>
            <a:r>
              <a:rPr b="1" lang="en"/>
              <a:t>Cooked:</a:t>
            </a:r>
            <a:r>
              <a:rPr lang="en"/>
              <a:t> 8</a:t>
            </a:r>
            <a:r>
              <a:rPr lang="en"/>
              <a:t>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Raw:</a:t>
            </a:r>
            <a:r>
              <a:rPr lang="en"/>
              <a:t> 3 points</a:t>
            </a:r>
            <a:endParaRPr/>
          </a:p>
        </p:txBody>
      </p:sp>
      <p:pic>
        <p:nvPicPr>
          <p:cNvPr id="678" name="Google Shape;678;p89"/>
          <p:cNvPicPr preferRelativeResize="0"/>
          <p:nvPr/>
        </p:nvPicPr>
        <p:blipFill rotWithShape="1">
          <a:blip r:embed="rId3">
            <a:alphaModFix/>
          </a:blip>
          <a:srcRect b="5521" l="12730" r="5823" t="16487"/>
          <a:stretch/>
        </p:blipFill>
        <p:spPr>
          <a:xfrm>
            <a:off x="3511275" y="1389600"/>
            <a:ext cx="161850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013" y="1198325"/>
            <a:ext cx="2124475" cy="21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Mutton</a:t>
            </a:r>
            <a:endParaRPr/>
          </a:p>
        </p:txBody>
      </p:sp>
      <p:sp>
        <p:nvSpPr>
          <p:cNvPr id="685" name="Google Shape;685;p9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From</a:t>
            </a:r>
            <a:r>
              <a:rPr lang="en"/>
              <a:t>: Cows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Nourishmentt: </a:t>
            </a:r>
            <a:r>
              <a:rPr b="1" lang="en"/>
              <a:t>Cooked:</a:t>
            </a:r>
            <a:r>
              <a:rPr lang="en"/>
              <a:t> 8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Raw:</a:t>
            </a:r>
            <a:r>
              <a:rPr lang="en"/>
              <a:t> 3 points</a:t>
            </a:r>
            <a:endParaRPr/>
          </a:p>
        </p:txBody>
      </p:sp>
      <p:pic>
        <p:nvPicPr>
          <p:cNvPr id="686" name="Google Shape;686;p90"/>
          <p:cNvPicPr preferRelativeResize="0"/>
          <p:nvPr/>
        </p:nvPicPr>
        <p:blipFill rotWithShape="1">
          <a:blip r:embed="rId3">
            <a:alphaModFix/>
          </a:blip>
          <a:srcRect b="5521" l="12730" r="5823" t="16487"/>
          <a:stretch/>
        </p:blipFill>
        <p:spPr>
          <a:xfrm>
            <a:off x="3511275" y="1389600"/>
            <a:ext cx="161850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013" y="1198325"/>
            <a:ext cx="2124475" cy="21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Bungee Shade"/>
                <a:ea typeface="Bungee Shade"/>
                <a:cs typeface="Bungee Shade"/>
                <a:sym typeface="Bungee Shade"/>
              </a:rPr>
              <a:t>Adam Kasouit</a:t>
            </a:r>
            <a:endParaRPr>
              <a:solidFill>
                <a:srgbClr val="FFFF00"/>
              </a:solidFill>
              <a:latin typeface="Bungee Shade"/>
              <a:ea typeface="Bungee Shade"/>
              <a:cs typeface="Bungee Shade"/>
              <a:sym typeface="Bungee Shade"/>
            </a:endParaRPr>
          </a:p>
        </p:txBody>
      </p:sp>
      <p:sp>
        <p:nvSpPr>
          <p:cNvPr id="693" name="Google Shape;693;p91"/>
          <p:cNvSpPr txBox="1"/>
          <p:nvPr>
            <p:ph idx="1" type="body"/>
          </p:nvPr>
        </p:nvSpPr>
        <p:spPr>
          <a:xfrm>
            <a:off x="311700" y="1389600"/>
            <a:ext cx="3432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</a:t>
            </a:r>
            <a:r>
              <a:rPr b="1" lang="en" sz="1400">
                <a:solidFill>
                  <a:srgbClr val="FF0000"/>
                </a:solidFill>
              </a:rPr>
              <a:t>Discord: </a:t>
            </a:r>
            <a:r>
              <a:rPr lang="en" sz="1400">
                <a:solidFill>
                  <a:srgbClr val="FF0000"/>
                </a:solidFill>
              </a:rPr>
              <a:t>Sniper-Shark#3624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         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         Hangouts: </a:t>
            </a:r>
            <a:r>
              <a:rPr lang="en" sz="1400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akasouit@gmail.com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Minecraft: </a:t>
            </a:r>
            <a:r>
              <a:rPr lang="en" sz="1400">
                <a:solidFill>
                  <a:srgbClr val="FF0000"/>
                </a:solidFill>
              </a:rPr>
              <a:t>SharkKnight4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694" name="Google Shape;694;p91"/>
          <p:cNvPicPr preferRelativeResize="0"/>
          <p:nvPr/>
        </p:nvPicPr>
        <p:blipFill rotWithShape="1">
          <a:blip r:embed="rId4">
            <a:alphaModFix/>
          </a:blip>
          <a:srcRect b="22050" l="14908" r="12931" t="21826"/>
          <a:stretch/>
        </p:blipFill>
        <p:spPr>
          <a:xfrm>
            <a:off x="311700" y="1389600"/>
            <a:ext cx="493775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53700"/>
            <a:ext cx="493776" cy="57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250" y="55625"/>
            <a:ext cx="2490964" cy="5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Bats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97150" y="1311300"/>
            <a:ext cx="85497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6 hp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Height:0.9 Blocks</a:t>
            </a:r>
            <a:endParaRPr sz="1300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Width: 0.5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                  </a:t>
            </a:r>
            <a:r>
              <a:rPr lang="en" sz="1300" u="sng">
                <a:solidFill>
                  <a:srgbClr val="222222"/>
                </a:solidFill>
              </a:rPr>
              <a:t>Spawn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light level of 6 or less in neighboring blocks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</a:rPr>
              <a:t>     </a:t>
            </a:r>
            <a:r>
              <a:rPr lang="en" sz="1300" u="sng">
                <a:solidFill>
                  <a:srgbClr val="222222"/>
                </a:solidFill>
              </a:rPr>
              <a:t>Drops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None</a:t>
            </a:r>
            <a:endParaRPr sz="1300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</a:rPr>
              <a:t>Special Properties</a:t>
            </a:r>
            <a:endParaRPr sz="1300" u="sng">
              <a:solidFill>
                <a:srgbClr val="22222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</a:rPr>
              <a:t>Can hang upside down from one block spaces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75" y="-58100"/>
            <a:ext cx="3007225" cy="3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925" y="2833300"/>
            <a:ext cx="1833825" cy="18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Bungee Shade"/>
                <a:ea typeface="Bungee Shade"/>
                <a:cs typeface="Bungee Shade"/>
                <a:sym typeface="Bungee Shade"/>
              </a:rPr>
              <a:t>Arjun Sargur</a:t>
            </a:r>
            <a:endParaRPr>
              <a:solidFill>
                <a:srgbClr val="0C343D"/>
              </a:solidFill>
              <a:latin typeface="Bungee Shade"/>
              <a:ea typeface="Bungee Shade"/>
              <a:cs typeface="Bungee Shade"/>
              <a:sym typeface="Bungee Shade"/>
            </a:endParaRPr>
          </a:p>
        </p:txBody>
      </p:sp>
      <p:sp>
        <p:nvSpPr>
          <p:cNvPr id="702" name="Google Shape;702;p92"/>
          <p:cNvSpPr txBox="1"/>
          <p:nvPr>
            <p:ph idx="1" type="body"/>
          </p:nvPr>
        </p:nvSpPr>
        <p:spPr>
          <a:xfrm>
            <a:off x="311700" y="1389600"/>
            <a:ext cx="3432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</a:t>
            </a:r>
            <a:r>
              <a:rPr b="1" lang="en" sz="1400">
                <a:solidFill>
                  <a:srgbClr val="FF0000"/>
                </a:solidFill>
              </a:rPr>
              <a:t>Discord: </a:t>
            </a:r>
            <a:r>
              <a:rPr lang="en" sz="1350">
                <a:solidFill>
                  <a:srgbClr val="FF0000"/>
                </a:solidFill>
              </a:rPr>
              <a:t>The_Legend_27</a:t>
            </a:r>
            <a:r>
              <a:rPr lang="en" sz="1400">
                <a:solidFill>
                  <a:srgbClr val="FF0000"/>
                </a:solidFill>
              </a:rPr>
              <a:t>#3901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         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         Hangouts: </a:t>
            </a:r>
            <a:r>
              <a:rPr lang="en" sz="1400">
                <a:solidFill>
                  <a:srgbClr val="FF0000"/>
                </a:solidFill>
              </a:rPr>
              <a:t>arjunsargur@gmail.com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Minecraft: </a:t>
            </a:r>
            <a:r>
              <a:rPr lang="en" sz="1400">
                <a:solidFill>
                  <a:srgbClr val="FF0000"/>
                </a:solidFill>
              </a:rPr>
              <a:t>ObsessedCoder13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703" name="Google Shape;703;p92"/>
          <p:cNvPicPr preferRelativeResize="0"/>
          <p:nvPr/>
        </p:nvPicPr>
        <p:blipFill rotWithShape="1">
          <a:blip r:embed="rId3">
            <a:alphaModFix/>
          </a:blip>
          <a:srcRect b="22050" l="14908" r="12931" t="21826"/>
          <a:stretch/>
        </p:blipFill>
        <p:spPr>
          <a:xfrm>
            <a:off x="311700" y="1389600"/>
            <a:ext cx="493775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53700"/>
            <a:ext cx="493776" cy="57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2"/>
          <p:cNvPicPr preferRelativeResize="0"/>
          <p:nvPr/>
        </p:nvPicPr>
        <p:blipFill rotWithShape="1">
          <a:blip r:embed="rId5">
            <a:alphaModFix/>
          </a:blip>
          <a:srcRect b="5363" l="22490" r="31797" t="12508"/>
          <a:stretch/>
        </p:blipFill>
        <p:spPr>
          <a:xfrm>
            <a:off x="4841750" y="0"/>
            <a:ext cx="25003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66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822100"/>
            <a:ext cx="8832300" cy="4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10 hp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Height: 0.9 Blocks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</a:rPr>
              <a:t>Width: 0.9 Blocks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FFFFF"/>
                </a:highlight>
              </a:rPr>
              <a:t>Spawning</a:t>
            </a:r>
            <a:endParaRPr sz="13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Grass with at least two block space above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9F9F9"/>
                </a:highlight>
              </a:rPr>
              <a:t>Breeding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Can be bred with a carrot or a golden carrot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Will follow a player holding a carrot or golden carrot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2222"/>
                </a:solidFill>
                <a:highlight>
                  <a:srgbClr val="F9F9F9"/>
                </a:highlight>
              </a:rPr>
              <a:t>Special Properties</a:t>
            </a:r>
            <a:endParaRPr sz="1300" u="sng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Can be ridden on with a saddle and it will act like a horse if the riding player has a carrot on a stick in </a:t>
            </a: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hand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9F9F9"/>
                </a:highlight>
              </a:rPr>
              <a:t>Once you saddle a pig, the only way to get the saddle back it by killing it</a:t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Saddled Pig JE3 BE2.png"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125" y="66400"/>
            <a:ext cx="2232275" cy="20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g JE3 BE2.png"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000" y="48913"/>
            <a:ext cx="2126700" cy="197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by Pig JE2 BE2.png"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119" y="2250275"/>
            <a:ext cx="1261531" cy="11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